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1" roundtripDataSignature="AMtx7mhI9xUehdVlOG2VyqlRKytCzfDWD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8679F59-23AC-4556-B303-88051FD29327}">
  <a:tblStyle styleId="{68679F59-23AC-4556-B303-88051FD29327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customschemas.google.com/relationships/presentationmetadata" Target="meta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9" name="Google Shape;79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4" name="Google Shape;164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65" name="Google Shape;165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74" name="Google Shape;174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83" name="Google Shape;183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8" name="Google Shape;198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05" name="Google Shape;205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3" name="Google Shape;9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5" name="Google Shape;10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2" name="Google Shape;112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7" name="Google Shape;13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4" name="Google Shape;24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5" name="Google Shape;25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1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Сравнение" type="tx">
  <p:cSld name="TITLE_AND_BOD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0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0"/>
          <p:cNvSpPr txBox="1"/>
          <p:nvPr>
            <p:ph idx="1" type="body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2" name="Google Shape;42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8" name="Google Shape;48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3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23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23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6" name="Google Shape;56;p23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jpg"/><Relationship Id="rId4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Relationship Id="rId4" Type="http://schemas.openxmlformats.org/officeDocument/2006/relationships/image" Target="../media/image1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slide" Target="/ppt/slides/slide9.xml"/><Relationship Id="rId4" Type="http://schemas.openxmlformats.org/officeDocument/2006/relationships/slide" Target="/ppt/slides/slide9.xml"/><Relationship Id="rId5" Type="http://schemas.openxmlformats.org/officeDocument/2006/relationships/image" Target="../media/image10.jpg"/><Relationship Id="rId6" Type="http://schemas.openxmlformats.org/officeDocument/2006/relationships/image" Target="../media/image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slide" Target="/ppt/slides/slide9.xml"/><Relationship Id="rId4" Type="http://schemas.openxmlformats.org/officeDocument/2006/relationships/slide" Target="/ppt/slides/slide10.xml"/><Relationship Id="rId5" Type="http://schemas.openxmlformats.org/officeDocument/2006/relationships/slide" Target="/ppt/slides/slide13.xml"/><Relationship Id="rId6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Аудитория" id="81" name="Google Shape;81;p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sp>
        <p:nvSpPr>
          <p:cNvPr id="82" name="Google Shape;82;p1"/>
          <p:cNvSpPr/>
          <p:nvPr/>
        </p:nvSpPr>
        <p:spPr>
          <a:xfrm>
            <a:off x="3906675" y="2050175"/>
            <a:ext cx="8058600" cy="13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Ассоциативный ряд: простой инструмент для сложных слов в </a:t>
            </a:r>
            <a:endParaRPr sz="320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начальной школе</a:t>
            </a: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».</a:t>
            </a:r>
            <a:endParaRPr b="0" i="0" sz="3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1"/>
          <p:cNvSpPr/>
          <p:nvPr/>
        </p:nvSpPr>
        <p:spPr>
          <a:xfrm>
            <a:off x="2125875" y="235950"/>
            <a:ext cx="7226100" cy="1348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интенсив </a:t>
            </a:r>
            <a:endParaRPr b="1" i="0" sz="28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«Конструирование урока: от идеи до результата»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"/>
          <p:cNvSpPr/>
          <p:nvPr/>
        </p:nvSpPr>
        <p:spPr>
          <a:xfrm>
            <a:off x="4828136" y="4788253"/>
            <a:ext cx="6096000" cy="1024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Гафарова Ирина Маратовна,</a:t>
            </a:r>
            <a:endParaRPr/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8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классов, МБОУ Старогородковская</a:t>
            </a:r>
            <a:endParaRPr b="1" i="1" sz="18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СОШ, Одинцовский г.о.</a:t>
            </a:r>
            <a:endParaRPr b="1" i="1" sz="18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0"/>
          <p:cNvSpPr txBox="1"/>
          <p:nvPr>
            <p:ph type="title"/>
          </p:nvPr>
        </p:nvSpPr>
        <p:spPr>
          <a:xfrm>
            <a:off x="2586183" y="129309"/>
            <a:ext cx="646620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ru-RU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Примеры ассоциативного ряда</a:t>
            </a:r>
            <a:endParaRPr b="1"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0"/>
          <p:cNvSpPr txBox="1"/>
          <p:nvPr>
            <p:ph idx="1" type="body"/>
          </p:nvPr>
        </p:nvSpPr>
        <p:spPr>
          <a:xfrm>
            <a:off x="375379" y="1258497"/>
            <a:ext cx="6080839" cy="4754376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b="1" lang="ru-RU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Упражнение 1. Графическая ассоциация («Ожившая буква»)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ru-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Слово «Заяц»: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i="1" lang="ru-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Учитель показывает картинку зайца. Рядом крупно написано слово ЗАЯЦ.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i="1" lang="ru-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Внимание: </a:t>
            </a:r>
            <a:r>
              <a:rPr lang="ru-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«Посмотрите, у зайца очень длинные уши. Первая буква в слове З, а вторая буква А — на что похожа? А вот буква Я в середине слова —посмотрите, как она похожа на заячьи уши!» </a:t>
            </a:r>
            <a:r>
              <a:rPr i="1" lang="ru-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(Учитель показывает иллюстрацию, где у зайца торчат уши в форме буквы Я).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i="1" lang="ru-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Дети в тетради или на карточке рядом с рисунком зайца прописывают слово, выделяя букву Я цветом и </a:t>
            </a:r>
            <a:r>
              <a:rPr i="1" lang="ru-RU" sz="2000">
                <a:latin typeface="Arial"/>
                <a:ea typeface="Arial"/>
                <a:cs typeface="Arial"/>
                <a:sym typeface="Arial"/>
              </a:rPr>
              <a:t>дорисовывая</a:t>
            </a:r>
            <a:r>
              <a:rPr i="1" lang="ru-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 ней "заячьи уши".</a:t>
            </a:r>
            <a:endParaRPr/>
          </a:p>
        </p:txBody>
      </p:sp>
      <p:pic>
        <p:nvPicPr>
          <p:cNvPr id="169" name="Google Shape;169;p10"/>
          <p:cNvPicPr preferRelativeResize="0"/>
          <p:nvPr/>
        </p:nvPicPr>
        <p:blipFill rotWithShape="1">
          <a:blip r:embed="rId3">
            <a:alphaModFix/>
          </a:blip>
          <a:srcRect b="32120" l="25152" r="33131" t="32997"/>
          <a:stretch/>
        </p:blipFill>
        <p:spPr>
          <a:xfrm>
            <a:off x="6622472" y="1258497"/>
            <a:ext cx="4573408" cy="286806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0" name="Google Shape;170;p10"/>
          <p:cNvPicPr preferRelativeResize="0"/>
          <p:nvPr/>
        </p:nvPicPr>
        <p:blipFill rotWithShape="1">
          <a:blip r:embed="rId4">
            <a:alphaModFix/>
          </a:blip>
          <a:srcRect b="9041" l="12004" r="0" t="0"/>
          <a:stretch/>
        </p:blipFill>
        <p:spPr>
          <a:xfrm>
            <a:off x="8571346" y="2569029"/>
            <a:ext cx="3555346" cy="350478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slow" p14:dur="1500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1"/>
          <p:cNvSpPr txBox="1"/>
          <p:nvPr>
            <p:ph type="title"/>
          </p:nvPr>
        </p:nvSpPr>
        <p:spPr>
          <a:xfrm>
            <a:off x="2642072" y="163792"/>
            <a:ext cx="662247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ru-RU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Примеры ассоциативного ряда</a:t>
            </a:r>
            <a:endParaRPr b="1"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11"/>
          <p:cNvSpPr txBox="1"/>
          <p:nvPr>
            <p:ph idx="2" type="body"/>
          </p:nvPr>
        </p:nvSpPr>
        <p:spPr>
          <a:xfrm>
            <a:off x="6673745" y="1489355"/>
            <a:ext cx="5181600" cy="4351338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2949"/>
              <a:buNone/>
            </a:pPr>
            <a:r>
              <a:rPr b="1"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Упражнение 2. Звуковая ассоциация (Рифмовка)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9330"/>
              <a:buNone/>
            </a:pPr>
            <a:r>
              <a:rPr lang="ru-RU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· Слово «Петух»: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9330"/>
              <a:buNone/>
            </a:pPr>
            <a:r>
              <a:rPr i="1" lang="ru-RU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Учитель читает рифмовку:</a:t>
            </a:r>
            <a:endParaRPr/>
          </a:p>
          <a:p>
            <a:pPr indent="0" lvl="0" marL="114300" rtl="0" algn="just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ct val="89330"/>
              <a:buNone/>
            </a:pPr>
            <a:r>
              <a:rPr lang="ru-RU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Петя-петушок,</a:t>
            </a:r>
            <a:endParaRPr/>
          </a:p>
          <a:p>
            <a:pPr indent="0" lvl="0" marL="114300" rtl="0" algn="just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ct val="89330"/>
              <a:buNone/>
            </a:pPr>
            <a:r>
              <a:rPr lang="ru-RU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Красный гребешок.</a:t>
            </a:r>
            <a:endParaRPr/>
          </a:p>
          <a:p>
            <a:pPr indent="0" lvl="0" marL="114300" rtl="0" algn="just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ct val="89330"/>
              <a:buNone/>
            </a:pPr>
            <a:r>
              <a:rPr lang="ru-RU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Букву Е в начале слова</a:t>
            </a:r>
            <a:endParaRPr/>
          </a:p>
          <a:p>
            <a:pPr indent="0" lvl="0" marL="114300" rtl="0" algn="just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ct val="89330"/>
              <a:buNone/>
            </a:pPr>
            <a:r>
              <a:rPr lang="ru-RU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Пишем мы с тобой толково!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9330"/>
              <a:buNone/>
            </a:pPr>
            <a:r>
              <a:rPr i="1" lang="ru-RU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Вопрос: </a:t>
            </a:r>
            <a:r>
              <a:rPr lang="ru-RU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«Ребята, как зовут петушка? (Петя). Мы пишем Петя с буквой Е. И петух — тоже с буквы Е начинается».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9330"/>
              <a:buNone/>
            </a:pPr>
            <a:r>
              <a:rPr i="1" lang="ru-RU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Дети прописывают слово, проговаривая рифмовку шепотом.</a:t>
            </a:r>
            <a:endParaRPr/>
          </a:p>
          <a:p>
            <a:pPr indent="0" lvl="0" marL="1143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2949"/>
              <a:buNone/>
            </a:pPr>
            <a:r>
              <a:t/>
            </a:r>
            <a:endParaRPr/>
          </a:p>
        </p:txBody>
      </p:sp>
      <p:pic>
        <p:nvPicPr>
          <p:cNvPr id="178" name="Google Shape;178;p11"/>
          <p:cNvPicPr preferRelativeResize="0"/>
          <p:nvPr/>
        </p:nvPicPr>
        <p:blipFill rotWithShape="1">
          <a:blip r:embed="rId3">
            <a:alphaModFix/>
          </a:blip>
          <a:srcRect b="48014" l="16521" r="28889" t="30034"/>
          <a:stretch/>
        </p:blipFill>
        <p:spPr>
          <a:xfrm>
            <a:off x="67199" y="1293090"/>
            <a:ext cx="4692074" cy="217978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9" name="Google Shape;179;p11"/>
          <p:cNvPicPr preferRelativeResize="0"/>
          <p:nvPr/>
        </p:nvPicPr>
        <p:blipFill rotWithShape="1">
          <a:blip r:embed="rId4">
            <a:alphaModFix/>
          </a:blip>
          <a:srcRect b="44242" l="40045" r="25578" t="30841"/>
          <a:stretch/>
        </p:blipFill>
        <p:spPr>
          <a:xfrm>
            <a:off x="2812936" y="2539999"/>
            <a:ext cx="3639022" cy="351665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slow" p14:dur="1500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"/>
          <p:cNvSpPr txBox="1"/>
          <p:nvPr>
            <p:ph type="title"/>
          </p:nvPr>
        </p:nvSpPr>
        <p:spPr>
          <a:xfrm>
            <a:off x="2595418" y="230909"/>
            <a:ext cx="652162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ru-RU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Примеры ассоциативного ряда</a:t>
            </a:r>
            <a:endParaRPr b="1"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12"/>
          <p:cNvSpPr txBox="1"/>
          <p:nvPr>
            <p:ph idx="2" type="body"/>
          </p:nvPr>
        </p:nvSpPr>
        <p:spPr>
          <a:xfrm>
            <a:off x="309889" y="1556472"/>
            <a:ext cx="4844001" cy="4290146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0" lvl="0" marL="1143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0357"/>
              <a:buNone/>
            </a:pPr>
            <a:r>
              <a:rPr b="1" lang="ru-RU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Упражнение 3. Этимологическая + графическая ассоциация.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1836"/>
              <a:buNone/>
            </a:pP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· Слово «Воробей»: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1836"/>
              <a:buNone/>
            </a:pPr>
            <a:r>
              <a:rPr i="1"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Рассказ учителя: </a:t>
            </a: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«Эту маленькую птичку назвали так потому, что она очень любила воровать зерна. «Вора бей!» - кричали люди. Но слово со временем изменилось и стало звучать ласково - ВОРОБЕЙ».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1836"/>
              <a:buNone/>
            </a:pPr>
            <a:r>
              <a:rPr i="1"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Графика:</a:t>
            </a: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слове спрятались две буквы О, как два зернышка. Воробей без зернышка (буква о) не выживет. </a:t>
            </a:r>
            <a:r>
              <a:rPr i="1"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Учитель рисует схему: птичка, а над ней два зернышка-бублика (О).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1836"/>
              <a:buNone/>
            </a:pPr>
            <a:r>
              <a:rPr i="1"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Дети рисуют в тетрадь воробья и два «зернышка» О в нужных местах слова</a:t>
            </a:r>
            <a:r>
              <a:rPr i="1" lang="ru-RU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action="ppaction://hlinksldjump"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.</a:t>
            </a:r>
            <a:endParaRPr i="1"/>
          </a:p>
        </p:txBody>
      </p:sp>
      <p:pic>
        <p:nvPicPr>
          <p:cNvPr id="187" name="Google Shape;187;p12">
            <a:hlinkClick action="ppaction://hlinksldjump" r:id="rId4"/>
          </p:cNvPr>
          <p:cNvPicPr preferRelativeResize="0"/>
          <p:nvPr/>
        </p:nvPicPr>
        <p:blipFill rotWithShape="1">
          <a:blip r:embed="rId5">
            <a:alphaModFix/>
          </a:blip>
          <a:srcRect b="29718" l="6364" r="4141" t="-2253"/>
          <a:stretch/>
        </p:blipFill>
        <p:spPr>
          <a:xfrm>
            <a:off x="7047347" y="3147363"/>
            <a:ext cx="4993350" cy="290245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88" name="Google Shape;188;p12"/>
          <p:cNvPicPr preferRelativeResize="0"/>
          <p:nvPr/>
        </p:nvPicPr>
        <p:blipFill rotWithShape="1">
          <a:blip r:embed="rId6">
            <a:alphaModFix/>
          </a:blip>
          <a:srcRect b="29933" l="35051" r="38911" t="27509"/>
          <a:stretch/>
        </p:blipFill>
        <p:spPr>
          <a:xfrm rot="5400000">
            <a:off x="6512860" y="446882"/>
            <a:ext cx="1881767" cy="410094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slow" p14:dur="1500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13"/>
          <p:cNvPicPr preferRelativeResize="0"/>
          <p:nvPr/>
        </p:nvPicPr>
        <p:blipFill rotWithShape="1">
          <a:blip r:embed="rId3">
            <a:alphaModFix/>
          </a:blip>
          <a:srcRect b="0" l="34358" r="0" t="0"/>
          <a:stretch/>
        </p:blipFill>
        <p:spPr>
          <a:xfrm>
            <a:off x="0" y="842325"/>
            <a:ext cx="12191999" cy="55769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3"/>
          <p:cNvSpPr txBox="1"/>
          <p:nvPr>
            <p:ph idx="1" type="body"/>
          </p:nvPr>
        </p:nvSpPr>
        <p:spPr>
          <a:xfrm>
            <a:off x="958271" y="940430"/>
            <a:ext cx="10515600" cy="6557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1143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54054"/>
              <a:buNone/>
            </a:pPr>
            <a:r>
              <a:rPr lang="ru-RU" sz="3600"/>
              <a:t>Контрольный этап (проверка и сравнение результатов). </a:t>
            </a:r>
            <a:endParaRPr sz="3600"/>
          </a:p>
          <a:p>
            <a:pPr indent="0" lvl="0" marL="1143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69498"/>
              <a:buNone/>
            </a:pPr>
            <a:r>
              <a:t/>
            </a:r>
            <a:endParaRPr/>
          </a:p>
        </p:txBody>
      </p:sp>
      <p:graphicFrame>
        <p:nvGraphicFramePr>
          <p:cNvPr id="195" name="Google Shape;195;p13"/>
          <p:cNvGraphicFramePr/>
          <p:nvPr/>
        </p:nvGraphicFramePr>
        <p:xfrm>
          <a:off x="5770419" y="170704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{68679F59-23AC-4556-B303-88051FD29327}</a:tableStyleId>
              </a:tblPr>
              <a:tblGrid>
                <a:gridCol w="1217825"/>
                <a:gridCol w="1217825"/>
                <a:gridCol w="1217825"/>
                <a:gridCol w="1217825"/>
                <a:gridCol w="1217825"/>
              </a:tblGrid>
              <a:tr h="920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Слова (метод)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% детей,</a:t>
                      </a:r>
                      <a:r>
                        <a:rPr lang="ru-RU" sz="1400" u="none" cap="none" strike="noStrike"/>
                        <a:t> которые написали правильно</a:t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% детей, которые сделали ошибки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Всего ошибок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Средний % успешности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504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Механический метод:</a:t>
                      </a:r>
                      <a:r>
                        <a:rPr lang="ru-RU" sz="1400" u="none" cap="none" strike="noStrike"/>
                        <a:t> </a:t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29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Молоко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76,19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23,81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29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Собака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57,14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42,86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29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Сорока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66,67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33,33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29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Итог: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33,33%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66,67%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504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Ассоциативный метод: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29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Заяц 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85,71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14,29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29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Петух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76,19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23,81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29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Воробей 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90,48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9,52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29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Итог:</a:t>
                      </a:r>
                      <a:r>
                        <a:rPr lang="ru-RU" sz="1400" u="none" cap="none" strike="noStrike"/>
                        <a:t> </a:t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15,87%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cap="none" strike="noStrike"/>
                        <a:t>84,13%</a:t>
                      </a:r>
                      <a:endParaRPr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p:transition spd="slow" p14:dur="1500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4"/>
          <p:cNvSpPr txBox="1"/>
          <p:nvPr>
            <p:ph type="title"/>
          </p:nvPr>
        </p:nvSpPr>
        <p:spPr>
          <a:xfrm>
            <a:off x="4229100" y="328181"/>
            <a:ext cx="340129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ru-RU" sz="3600"/>
              <a:t>Выводы:</a:t>
            </a:r>
            <a:br>
              <a:rPr lang="ru-RU"/>
            </a:br>
            <a:endParaRPr/>
          </a:p>
        </p:txBody>
      </p:sp>
      <p:sp>
        <p:nvSpPr>
          <p:cNvPr id="201" name="Google Shape;201;p14"/>
          <p:cNvSpPr txBox="1"/>
          <p:nvPr>
            <p:ph idx="1" type="body"/>
          </p:nvPr>
        </p:nvSpPr>
        <p:spPr>
          <a:xfrm>
            <a:off x="200890" y="1503689"/>
            <a:ext cx="7225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⮚"/>
            </a:pPr>
            <a:r>
              <a:rPr b="0" lang="ru-RU"/>
              <a:t> Ассоциативный ряд показал все таки лучший результат, что для нас важнее. </a:t>
            </a:r>
            <a:r>
              <a:rPr lang="ru-RU"/>
              <a:t>А</a:t>
            </a:r>
            <a:r>
              <a:rPr b="0" lang="ru-RU"/>
              <a:t> также этот способ больше понравился детям.</a:t>
            </a:r>
            <a:endParaRPr b="0"/>
          </a:p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⮚"/>
            </a:pPr>
            <a:r>
              <a:rPr b="0" lang="ru-RU"/>
              <a:t> Применение ассоциативного метода способствует успешному запоминанию словарных слов. 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⮚"/>
            </a:pPr>
            <a:r>
              <a:rPr b="0" lang="ru-RU"/>
              <a:t> Повышается интерес к обучению, учащиеся находятся в постоянном поиске, творческий процесс приносит радостные эмоции и удовольствие от работы</a:t>
            </a:r>
            <a:r>
              <a:rPr lang="ru-RU"/>
              <a:t>.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202" name="Google Shape;20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96650" y="1392486"/>
            <a:ext cx="4765975" cy="45737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slow" p14:dur="1500">
    <p:split orient="vert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5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b="1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" name="Google Shape;20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p14:dur="1500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3525"/>
            <a:ext cx="5730850" cy="48579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2"/>
          <p:cNvSpPr txBox="1"/>
          <p:nvPr>
            <p:ph idx="1" type="body"/>
          </p:nvPr>
        </p:nvSpPr>
        <p:spPr>
          <a:xfrm>
            <a:off x="5070200" y="1505150"/>
            <a:ext cx="7121700" cy="32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-RU"/>
              <a:t>Цель: </a:t>
            </a:r>
            <a:endParaRPr/>
          </a:p>
          <a:p>
            <a:pPr indent="-508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1143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ru-RU" sz="2400"/>
              <a:t>Выявление эффективности </a:t>
            </a:r>
            <a:r>
              <a:rPr lang="ru-RU" sz="2400"/>
              <a:t>приёма</a:t>
            </a:r>
            <a:r>
              <a:rPr lang="ru-RU" sz="2400"/>
              <a:t> «Ассоциативный ряд» для запоминания словарных слов у младших школьников и сравнивание его результативности с  традиционными методами заучивания                        (механическим повторением).</a:t>
            </a:r>
            <a:endParaRPr sz="2400"/>
          </a:p>
          <a:p>
            <a:pPr indent="0" lvl="0" marL="1143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 p14:dur="1500">
    <p:split orient="vert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"/>
          <p:cNvSpPr txBox="1"/>
          <p:nvPr>
            <p:ph idx="1" type="body"/>
          </p:nvPr>
        </p:nvSpPr>
        <p:spPr>
          <a:xfrm>
            <a:off x="157045" y="1120544"/>
            <a:ext cx="11796256" cy="50489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857"/>
          </a:bodyPr>
          <a:lstStyle/>
          <a:p>
            <a:pPr indent="0" lvl="0" marL="1143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64615"/>
              <a:buNone/>
            </a:pPr>
            <a:r>
              <a:rPr b="1" lang="ru-RU" sz="3000"/>
              <a:t>Задачи:</a:t>
            </a:r>
            <a:endParaRPr/>
          </a:p>
          <a:p>
            <a:pPr indent="-457200" lvl="0" marL="5715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74556"/>
              <a:buFont typeface="Noto Sans Symbols"/>
              <a:buChar char="●"/>
            </a:pPr>
            <a:r>
              <a:rPr lang="ru-RU" sz="2600"/>
              <a:t>Определить способность первоклассников к установлению простых ассоциативных связей и выявить список из 5–6 словарных слов, вызывающих наибольшие трудности при первоначальном знакомстве (на этапе устной работы и пробного списывания).</a:t>
            </a:r>
            <a:endParaRPr/>
          </a:p>
          <a:p>
            <a:pPr indent="-457200" lvl="0" marL="5715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74556"/>
              <a:buFont typeface="Noto Sans Symbols"/>
              <a:buChar char="●"/>
            </a:pPr>
            <a:r>
              <a:rPr lang="ru-RU" sz="2600"/>
              <a:t>Разработать и провести 3 игровых занятия с использованием приема «Ассоциативный ряд» (в формате «Ожившие буквы», «Слово и картинка», «Маленькая сказка про букву») для запоминания 5 словарных слов и зафиксировать результат их немедленного воспроизведения.</a:t>
            </a:r>
            <a:endParaRPr/>
          </a:p>
          <a:p>
            <a:pPr indent="-457200" lvl="0" marL="5715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74556"/>
              <a:buFont typeface="Noto Sans Symbols"/>
              <a:buChar char="●"/>
            </a:pPr>
            <a:r>
              <a:rPr lang="ru-RU" sz="2600"/>
              <a:t>Сравнить результативность запоминания 5 словарных слов через механическое проговаривание (хором, по слогам, «как пишем») и через </a:t>
            </a:r>
            <a:r>
              <a:rPr lang="ru-RU" sz="2600"/>
              <a:t>приём</a:t>
            </a:r>
            <a:r>
              <a:rPr lang="ru-RU" sz="2600"/>
              <a:t> «Ассоциативный ряд» путем проведения итоговой проверочной работы (словарный диктант) через 3–4 дня после изучения.</a:t>
            </a:r>
            <a:endParaRPr/>
          </a:p>
        </p:txBody>
      </p:sp>
    </p:spTree>
  </p:cSld>
  <p:clrMapOvr>
    <a:masterClrMapping/>
  </p:clrMapOvr>
  <p:transition spd="slow" p14:dur="1500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"/>
          <p:cNvSpPr txBox="1"/>
          <p:nvPr>
            <p:ph type="title"/>
          </p:nvPr>
        </p:nvSpPr>
        <p:spPr>
          <a:xfrm>
            <a:off x="3188233" y="237086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ru-RU" sz="3600"/>
              <a:t>Проблемная ситуация</a:t>
            </a:r>
            <a:endParaRPr b="1" sz="3600"/>
          </a:p>
        </p:txBody>
      </p:sp>
      <p:sp>
        <p:nvSpPr>
          <p:cNvPr id="101" name="Google Shape;101;p4"/>
          <p:cNvSpPr txBox="1"/>
          <p:nvPr>
            <p:ph idx="1" type="body"/>
          </p:nvPr>
        </p:nvSpPr>
        <p:spPr>
          <a:xfrm>
            <a:off x="0" y="1636675"/>
            <a:ext cx="8714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-RU" sz="2400"/>
              <a:t>Каждый из нас, работая со словарными словами, не раз сталкивался с ситуацией, когда, несмотря на все наши усилия, дети продолжают ошибаться. Мы учим, повторяем, диктуем, а ошибки — снова и снова. И перед нами встает один и тот же вопрос: как помочь ребенку запомнить слово легко, надолго и без мучений? Как найти тот самый "ключик", который откроет дверь в мир грамотного письма?</a:t>
            </a:r>
            <a:endParaRPr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400"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-RU" sz="2400"/>
              <a:t>В поисках ответа мы перебираем разные методики. И одна из них — </a:t>
            </a:r>
            <a:r>
              <a:rPr b="1" lang="ru-RU" sz="2400"/>
              <a:t>метод ассоциативного запоминания </a:t>
            </a:r>
            <a:r>
              <a:rPr lang="ru-RU" sz="2400"/>
              <a:t>— неизменно дает те самые "прекрасные результаты", к которым мы все стремимся.</a:t>
            </a:r>
            <a:endParaRPr sz="2400"/>
          </a:p>
        </p:txBody>
      </p:sp>
      <p:pic>
        <p:nvPicPr>
          <p:cNvPr descr="image.png" id="102" name="Google Shape;10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91667" y="1306252"/>
            <a:ext cx="3195349" cy="46816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slow" p14:dur="1500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"/>
          <p:cNvSpPr txBox="1"/>
          <p:nvPr>
            <p:ph type="title"/>
          </p:nvPr>
        </p:nvSpPr>
        <p:spPr>
          <a:xfrm>
            <a:off x="2401452" y="132210"/>
            <a:ext cx="7786255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ru-RU" sz="3600"/>
              <a:t>Теоретическое описание приема</a:t>
            </a:r>
            <a:endParaRPr b="1" sz="3600"/>
          </a:p>
        </p:txBody>
      </p:sp>
      <p:sp>
        <p:nvSpPr>
          <p:cNvPr id="108" name="Google Shape;108;p5"/>
          <p:cNvSpPr txBox="1"/>
          <p:nvPr>
            <p:ph idx="1" type="body"/>
          </p:nvPr>
        </p:nvSpPr>
        <p:spPr>
          <a:xfrm>
            <a:off x="3702300" y="1457900"/>
            <a:ext cx="8166300" cy="48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b="1" lang="ru-RU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Суть этого метода</a:t>
            </a:r>
            <a:r>
              <a:rPr lang="ru-RU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заключается в том, что </a:t>
            </a:r>
            <a:r>
              <a:rPr b="1" lang="ru-RU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трудная орфограмма</a:t>
            </a:r>
            <a:r>
              <a:rPr lang="ru-RU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словарного слова связывается с </a:t>
            </a:r>
            <a:r>
              <a:rPr b="1" lang="ru-RU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ярким ассоциативным образом</a:t>
            </a:r>
            <a:r>
              <a:rPr lang="ru-RU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который вспоминается при написании данного слова, помогая правильно написать орфограмму. Таким образом, это – </a:t>
            </a:r>
            <a:r>
              <a:rPr b="1" lang="ru-RU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метод ярких ассоциаций</a:t>
            </a:r>
            <a:r>
              <a:rPr lang="ru-RU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Удачно подобранное слово-ассоциация становится </a:t>
            </a:r>
            <a:r>
              <a:rPr b="1" lang="ru-RU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"проверочным"</a:t>
            </a:r>
            <a:r>
              <a:rPr lang="ru-RU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 для трудного и непроверяемого ранее словарного слова. И хоть оно и не является однокоренным родственником словарному слову, но выделить и запомнить в нём  нужную орфограмму ребёнку очень поможет.</a:t>
            </a:r>
            <a:endParaRPr/>
          </a:p>
        </p:txBody>
      </p:sp>
      <p:pic>
        <p:nvPicPr>
          <p:cNvPr descr="image.png" id="109" name="Google Shape;10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127" y="1226127"/>
            <a:ext cx="3306618" cy="484216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slow" p14:dur="1500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"/>
          <p:cNvSpPr txBox="1"/>
          <p:nvPr>
            <p:ph type="title"/>
          </p:nvPr>
        </p:nvSpPr>
        <p:spPr>
          <a:xfrm>
            <a:off x="2657330" y="215055"/>
            <a:ext cx="8873845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ru-RU"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Алгоритм подбора ассоциации</a:t>
            </a:r>
            <a:endParaRPr b="1" sz="3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6"/>
          <p:cNvSpPr/>
          <p:nvPr/>
        </p:nvSpPr>
        <p:spPr>
          <a:xfrm>
            <a:off x="52531" y="3647441"/>
            <a:ext cx="11939155" cy="45719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6"/>
          <p:cNvSpPr/>
          <p:nvPr/>
        </p:nvSpPr>
        <p:spPr>
          <a:xfrm>
            <a:off x="2866880" y="3202941"/>
            <a:ext cx="12700" cy="3175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6"/>
          <p:cNvSpPr/>
          <p:nvPr/>
        </p:nvSpPr>
        <p:spPr>
          <a:xfrm>
            <a:off x="6081279" y="3799841"/>
            <a:ext cx="12700" cy="3175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6"/>
          <p:cNvSpPr/>
          <p:nvPr/>
        </p:nvSpPr>
        <p:spPr>
          <a:xfrm>
            <a:off x="9289328" y="3177541"/>
            <a:ext cx="12700" cy="3175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6"/>
          <p:cNvSpPr/>
          <p:nvPr/>
        </p:nvSpPr>
        <p:spPr>
          <a:xfrm>
            <a:off x="2657330" y="3456941"/>
            <a:ext cx="431800" cy="431800"/>
          </a:xfrm>
          <a:prstGeom prst="roundRect">
            <a:avLst>
              <a:gd fmla="val 5000" name="adj"/>
            </a:avLst>
          </a:prstGeom>
          <a:solidFill>
            <a:srgbClr val="ACB8CA"/>
          </a:solidFill>
          <a:ln cap="flat" cmpd="sng" w="12700">
            <a:solidFill>
              <a:srgbClr val="F0EAE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6"/>
          <p:cNvSpPr/>
          <p:nvPr/>
        </p:nvSpPr>
        <p:spPr>
          <a:xfrm>
            <a:off x="5871729" y="3431541"/>
            <a:ext cx="431800" cy="431800"/>
          </a:xfrm>
          <a:prstGeom prst="roundRect">
            <a:avLst>
              <a:gd fmla="val 5000" name="adj"/>
            </a:avLst>
          </a:prstGeom>
          <a:solidFill>
            <a:srgbClr val="ACB8CA"/>
          </a:solidFill>
          <a:ln cap="flat" cmpd="sng" w="12700">
            <a:solidFill>
              <a:srgbClr val="F0EAE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6"/>
          <p:cNvSpPr/>
          <p:nvPr/>
        </p:nvSpPr>
        <p:spPr>
          <a:xfrm>
            <a:off x="9079778" y="3431541"/>
            <a:ext cx="431800" cy="431800"/>
          </a:xfrm>
          <a:prstGeom prst="roundRect">
            <a:avLst>
              <a:gd fmla="val 5000" name="adj"/>
            </a:avLst>
          </a:prstGeom>
          <a:solidFill>
            <a:srgbClr val="ACB8CA"/>
          </a:solidFill>
          <a:ln cap="flat" cmpd="sng" w="12700">
            <a:solidFill>
              <a:srgbClr val="F0EAE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.png"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6230" y="3545841"/>
            <a:ext cx="254000" cy="254000"/>
          </a:xfrm>
          <a:prstGeom prst="rect">
            <a:avLst/>
          </a:prstGeom>
          <a:solidFill>
            <a:srgbClr val="ACB8CA"/>
          </a:solidFill>
          <a:ln>
            <a:noFill/>
          </a:ln>
        </p:spPr>
      </p:pic>
      <p:pic>
        <p:nvPicPr>
          <p:cNvPr descr="image.png" id="123" name="Google Shape;123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60629" y="3520441"/>
            <a:ext cx="254000" cy="254000"/>
          </a:xfrm>
          <a:prstGeom prst="rect">
            <a:avLst/>
          </a:prstGeom>
          <a:solidFill>
            <a:srgbClr val="ACB8CA"/>
          </a:solidFill>
          <a:ln>
            <a:noFill/>
          </a:ln>
        </p:spPr>
      </p:pic>
      <p:pic>
        <p:nvPicPr>
          <p:cNvPr descr="image.png" id="124" name="Google Shape;124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168678" y="3520441"/>
            <a:ext cx="254000" cy="254000"/>
          </a:xfrm>
          <a:prstGeom prst="rect">
            <a:avLst/>
          </a:prstGeom>
          <a:solidFill>
            <a:srgbClr val="ACB8CA"/>
          </a:solidFill>
          <a:ln>
            <a:noFill/>
          </a:ln>
        </p:spPr>
      </p:pic>
      <p:sp>
        <p:nvSpPr>
          <p:cNvPr id="125" name="Google Shape;125;p6"/>
          <p:cNvSpPr txBox="1"/>
          <p:nvPr/>
        </p:nvSpPr>
        <p:spPr>
          <a:xfrm>
            <a:off x="838127" y="1640734"/>
            <a:ext cx="3816206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Найти общий признак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(цвет, форма, действие, материал, количество, звучание, назначение).</a:t>
            </a:r>
            <a:endParaRPr/>
          </a:p>
        </p:txBody>
      </p:sp>
      <p:sp>
        <p:nvSpPr>
          <p:cNvPr id="126" name="Google Shape;126;p6"/>
          <p:cNvSpPr txBox="1"/>
          <p:nvPr/>
        </p:nvSpPr>
        <p:spPr>
          <a:xfrm>
            <a:off x="7668923" y="1629655"/>
            <a:ext cx="3685309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Для запоминания графически объединить слова через эту букву.</a:t>
            </a:r>
            <a:endParaRPr/>
          </a:p>
        </p:txBody>
      </p:sp>
      <p:sp>
        <p:nvSpPr>
          <p:cNvPr id="127" name="Google Shape;127;p6"/>
          <p:cNvSpPr txBox="1"/>
          <p:nvPr/>
        </p:nvSpPr>
        <p:spPr>
          <a:xfrm>
            <a:off x="4466792" y="4208053"/>
            <a:ext cx="349567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Подобрать слово, где сомнительная буква стоит под ударением.</a:t>
            </a:r>
            <a:endParaRPr/>
          </a:p>
        </p:txBody>
      </p:sp>
    </p:spTree>
  </p:cSld>
  <p:clrMapOvr>
    <a:masterClrMapping/>
  </p:clrMapOvr>
  <p:transition spd="slow" p14:dur="1500">
    <p:split orient="vert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 txBox="1"/>
          <p:nvPr>
            <p:ph type="title"/>
          </p:nvPr>
        </p:nvSpPr>
        <p:spPr>
          <a:xfrm>
            <a:off x="2452422" y="638199"/>
            <a:ext cx="6673105" cy="106312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b="1" lang="ru-RU" sz="3600"/>
              <a:t>Требования к ассоциативному образу</a:t>
            </a:r>
            <a:endParaRPr/>
          </a:p>
        </p:txBody>
      </p:sp>
      <p:sp>
        <p:nvSpPr>
          <p:cNvPr id="133" name="Google Shape;133;p7"/>
          <p:cNvSpPr txBox="1"/>
          <p:nvPr>
            <p:ph idx="1" type="body"/>
          </p:nvPr>
        </p:nvSpPr>
        <p:spPr>
          <a:xfrm>
            <a:off x="6613237" y="2190853"/>
            <a:ext cx="5477163" cy="3212419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 fontScale="73125" lnSpcReduction="20000"/>
          </a:bodyPr>
          <a:lstStyle/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36752"/>
              <a:buNone/>
            </a:pPr>
            <a:r>
              <a:rPr b="0" i="1" lang="ru-RU" sz="3200"/>
              <a:t>Ассоциативная связь может быть по:</a:t>
            </a:r>
            <a:endParaRPr/>
          </a:p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36752"/>
              <a:buNone/>
            </a:pPr>
            <a:r>
              <a:rPr b="0" lang="ru-RU" sz="3200"/>
              <a:t>Цвету                             иней- снег, белый</a:t>
            </a:r>
            <a:endParaRPr b="0" sz="2800"/>
          </a:p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36752"/>
              <a:buNone/>
            </a:pPr>
            <a:r>
              <a:rPr b="0" lang="ru-RU" sz="3200"/>
              <a:t>Форме                            корзина- овальная</a:t>
            </a:r>
            <a:endParaRPr b="0" sz="2800"/>
          </a:p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36752"/>
              <a:buNone/>
            </a:pPr>
            <a:r>
              <a:rPr b="0" lang="ru-RU" sz="3200"/>
              <a:t>Месту                             завод- труба</a:t>
            </a:r>
            <a:endParaRPr b="0" sz="3600"/>
          </a:p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36752"/>
              <a:buNone/>
            </a:pPr>
            <a:r>
              <a:rPr b="0" lang="ru-RU" sz="3200"/>
              <a:t>Звучанию                      эстафета- «Эй!»</a:t>
            </a:r>
            <a:endParaRPr b="0" sz="2800"/>
          </a:p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36752"/>
              <a:buNone/>
            </a:pPr>
            <a:r>
              <a:rPr b="0" lang="ru-RU" sz="3200"/>
              <a:t>Действию                      стакан- ставлю</a:t>
            </a:r>
            <a:endParaRPr b="0" sz="2800"/>
          </a:p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36752"/>
              <a:buNone/>
            </a:pPr>
            <a:r>
              <a:rPr b="0" lang="ru-RU" sz="3200"/>
              <a:t>Назначению                  капуста- заяц</a:t>
            </a:r>
            <a:endParaRPr b="0" sz="2800"/>
          </a:p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36752"/>
              <a:buNone/>
            </a:pPr>
            <a:r>
              <a:rPr b="0" lang="ru-RU" sz="3200"/>
              <a:t>Материалу                    газета- бумага</a:t>
            </a:r>
            <a:endParaRPr/>
          </a:p>
        </p:txBody>
      </p:sp>
      <p:sp>
        <p:nvSpPr>
          <p:cNvPr id="134" name="Google Shape;134;p7"/>
          <p:cNvSpPr txBox="1"/>
          <p:nvPr>
            <p:ph idx="2" type="body"/>
          </p:nvPr>
        </p:nvSpPr>
        <p:spPr>
          <a:xfrm>
            <a:off x="-132563" y="2190848"/>
            <a:ext cx="6356700" cy="414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6858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Noto Sans Symbols"/>
              <a:buChar char="✔"/>
            </a:pPr>
            <a:r>
              <a:rPr b="0" lang="ru-RU" sz="2600"/>
              <a:t>   </a:t>
            </a:r>
            <a:r>
              <a:rPr b="0" lang="ru-RU" sz="2400"/>
              <a:t>Ассоциативный образ обязательно </a:t>
            </a:r>
            <a:r>
              <a:rPr b="1" lang="ru-RU" sz="2400"/>
              <a:t>должен</a:t>
            </a:r>
            <a:r>
              <a:rPr b="0" lang="ru-RU" sz="2400"/>
              <a:t> </a:t>
            </a:r>
            <a:r>
              <a:rPr b="1" lang="ru-RU" sz="2400"/>
              <a:t>быть связан </a:t>
            </a:r>
            <a:r>
              <a:rPr b="0" lang="ru-RU" sz="2400"/>
              <a:t>со словарным словом каким-то общим признаком.</a:t>
            </a:r>
            <a:endParaRPr sz="2400"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sz="2400"/>
          </a:p>
          <a:p>
            <a:pPr indent="-342900" lvl="0" marL="5715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Noto Sans Symbols"/>
              <a:buChar char="✔"/>
            </a:pPr>
            <a:r>
              <a:rPr b="0" lang="ru-RU" sz="2400"/>
              <a:t>   Ассоциативный образ </a:t>
            </a:r>
            <a:r>
              <a:rPr b="1" lang="ru-RU" sz="2400"/>
              <a:t>должен иметь </a:t>
            </a:r>
            <a:r>
              <a:rPr b="0" lang="ru-RU" sz="2400"/>
              <a:t>в своём написании не вызывающую сомнений букву, которая является сомнительной в словарном слове.</a:t>
            </a:r>
            <a:endParaRPr sz="2400"/>
          </a:p>
        </p:txBody>
      </p:sp>
    </p:spTree>
  </p:cSld>
  <p:clrMapOvr>
    <a:masterClrMapping/>
  </p:clrMapOvr>
  <p:transition spd="slow" p14:dur="1500">
    <p:split orient="vert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48364" y="1288328"/>
            <a:ext cx="4433454" cy="4590473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8"/>
          <p:cNvSpPr txBox="1"/>
          <p:nvPr>
            <p:ph type="title"/>
          </p:nvPr>
        </p:nvSpPr>
        <p:spPr>
          <a:xfrm>
            <a:off x="1320800" y="1546946"/>
            <a:ext cx="9430327" cy="2332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1" lang="ru-RU" sz="3600"/>
              <a:t>«Сравнение эффективности приёма                            «Ассоциативный ряд» и механического заучивания словарных слов в 1 классе»</a:t>
            </a:r>
            <a:endParaRPr/>
          </a:p>
        </p:txBody>
      </p:sp>
    </p:spTree>
  </p:cSld>
  <p:clrMapOvr>
    <a:masterClrMapping/>
  </p:clrMapOvr>
  <p:transition spd="slow" p14:dur="1500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9"/>
          <p:cNvSpPr/>
          <p:nvPr/>
        </p:nvSpPr>
        <p:spPr>
          <a:xfrm>
            <a:off x="636769" y="1312113"/>
            <a:ext cx="45719" cy="4334419"/>
          </a:xfrm>
          <a:prstGeom prst="roundRect">
            <a:avLst>
              <a:gd fmla="val 50000" name="adj"/>
            </a:avLst>
          </a:prstGeom>
          <a:solidFill>
            <a:srgbClr val="ACB8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9"/>
          <p:cNvSpPr/>
          <p:nvPr/>
        </p:nvSpPr>
        <p:spPr>
          <a:xfrm>
            <a:off x="445660" y="1554395"/>
            <a:ext cx="381000" cy="381000"/>
          </a:xfrm>
          <a:prstGeom prst="roundRect">
            <a:avLst>
              <a:gd fmla="val 5000" name="adj"/>
            </a:avLst>
          </a:prstGeom>
          <a:solidFill>
            <a:srgbClr val="ACB8CA"/>
          </a:solidFill>
          <a:ln cap="flat" cmpd="sng" w="12700">
            <a:solidFill>
              <a:srgbClr val="D6D0D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9"/>
          <p:cNvSpPr txBox="1"/>
          <p:nvPr/>
        </p:nvSpPr>
        <p:spPr>
          <a:xfrm>
            <a:off x="445660" y="1300395"/>
            <a:ext cx="259687" cy="1046440"/>
          </a:xfrm>
          <a:prstGeom prst="rect">
            <a:avLst/>
          </a:prstGeom>
          <a:solidFill>
            <a:srgbClr val="ACB8CA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40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action="ppaction://hlinksldjump"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1</a:t>
            </a:r>
            <a:endParaRPr b="0" i="0" sz="4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/>
          <p:nvPr/>
        </p:nvSpPr>
        <p:spPr>
          <a:xfrm>
            <a:off x="826660" y="1738545"/>
            <a:ext cx="317500" cy="12700"/>
          </a:xfrm>
          <a:prstGeom prst="roundRect">
            <a:avLst>
              <a:gd fmla="val 50000" name="adj"/>
            </a:avLst>
          </a:prstGeom>
          <a:solidFill>
            <a:srgbClr val="ACB8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9"/>
          <p:cNvSpPr/>
          <p:nvPr/>
        </p:nvSpPr>
        <p:spPr>
          <a:xfrm>
            <a:off x="422801" y="3141993"/>
            <a:ext cx="381000" cy="381000"/>
          </a:xfrm>
          <a:prstGeom prst="roundRect">
            <a:avLst>
              <a:gd fmla="val 5000" name="adj"/>
            </a:avLst>
          </a:prstGeom>
          <a:solidFill>
            <a:srgbClr val="ACB8CA"/>
          </a:solidFill>
          <a:ln cap="flat" cmpd="sng" w="12700">
            <a:solidFill>
              <a:srgbClr val="D6D0D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9"/>
          <p:cNvSpPr txBox="1"/>
          <p:nvPr/>
        </p:nvSpPr>
        <p:spPr>
          <a:xfrm>
            <a:off x="422801" y="2875293"/>
            <a:ext cx="259687" cy="1046440"/>
          </a:xfrm>
          <a:prstGeom prst="rect">
            <a:avLst/>
          </a:prstGeom>
          <a:solidFill>
            <a:srgbClr val="ACB8CA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40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action="ppaction://hlinksldjump"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2</a:t>
            </a:r>
            <a:endParaRPr b="0" i="0" sz="4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9"/>
          <p:cNvSpPr/>
          <p:nvPr/>
        </p:nvSpPr>
        <p:spPr>
          <a:xfrm>
            <a:off x="803801" y="3326143"/>
            <a:ext cx="317500" cy="12700"/>
          </a:xfrm>
          <a:prstGeom prst="roundRect">
            <a:avLst>
              <a:gd fmla="val 50000" name="adj"/>
            </a:avLst>
          </a:prstGeom>
          <a:solidFill>
            <a:srgbClr val="ACB8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9"/>
          <p:cNvSpPr/>
          <p:nvPr/>
        </p:nvSpPr>
        <p:spPr>
          <a:xfrm>
            <a:off x="499243" y="4911365"/>
            <a:ext cx="381000" cy="381000"/>
          </a:xfrm>
          <a:prstGeom prst="roundRect">
            <a:avLst>
              <a:gd fmla="val 5000" name="adj"/>
            </a:avLst>
          </a:prstGeom>
          <a:solidFill>
            <a:srgbClr val="ACB8CA"/>
          </a:solidFill>
          <a:ln cap="flat" cmpd="sng" w="12700">
            <a:solidFill>
              <a:srgbClr val="D6D0D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9"/>
          <p:cNvSpPr txBox="1"/>
          <p:nvPr/>
        </p:nvSpPr>
        <p:spPr>
          <a:xfrm>
            <a:off x="499243" y="4644665"/>
            <a:ext cx="259687" cy="1046440"/>
          </a:xfrm>
          <a:prstGeom prst="rect">
            <a:avLst/>
          </a:prstGeom>
          <a:solidFill>
            <a:srgbClr val="ACB8CA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40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action="ppaction://hlinksldjump"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3</a:t>
            </a:r>
            <a:endParaRPr b="0" i="0" sz="4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9"/>
          <p:cNvSpPr/>
          <p:nvPr/>
        </p:nvSpPr>
        <p:spPr>
          <a:xfrm>
            <a:off x="867914" y="5089165"/>
            <a:ext cx="317500" cy="12700"/>
          </a:xfrm>
          <a:prstGeom prst="roundRect">
            <a:avLst>
              <a:gd fmla="val 50000" name="adj"/>
            </a:avLst>
          </a:prstGeom>
          <a:solidFill>
            <a:srgbClr val="ACB8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9"/>
          <p:cNvSpPr txBox="1"/>
          <p:nvPr/>
        </p:nvSpPr>
        <p:spPr>
          <a:xfrm>
            <a:off x="1168100" y="3040105"/>
            <a:ext cx="10731810" cy="584775"/>
          </a:xfrm>
          <a:prstGeom prst="rect">
            <a:avLst/>
          </a:prstGeom>
          <a:solidFill>
            <a:srgbClr val="ACB8CA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Формирующий этап (обучение разными методами).</a:t>
            </a:r>
            <a:endParaRPr/>
          </a:p>
        </p:txBody>
      </p:sp>
      <p:pic>
        <p:nvPicPr>
          <p:cNvPr id="156" name="Google Shape;156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133600" y="517147"/>
            <a:ext cx="7094003" cy="93767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9"/>
          <p:cNvSpPr txBox="1"/>
          <p:nvPr/>
        </p:nvSpPr>
        <p:spPr>
          <a:xfrm>
            <a:off x="1150786" y="2099209"/>
            <a:ext cx="1076643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Происходит оценивание готовности детей к приему ассоциаций и выявления исходного уровня запоминания, а также выбор слов, которые дети хуже всего запоминают.</a:t>
            </a:r>
            <a:endParaRPr/>
          </a:p>
        </p:txBody>
      </p:sp>
      <p:sp>
        <p:nvSpPr>
          <p:cNvPr id="158" name="Google Shape;158;p9"/>
          <p:cNvSpPr txBox="1"/>
          <p:nvPr/>
        </p:nvSpPr>
        <p:spPr>
          <a:xfrm>
            <a:off x="1144160" y="1480520"/>
            <a:ext cx="10731810" cy="584775"/>
          </a:xfrm>
          <a:prstGeom prst="rect">
            <a:avLst/>
          </a:prstGeom>
          <a:solidFill>
            <a:srgbClr val="ACB8CA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Констатирующий этап (диагностика «на входе»).</a:t>
            </a:r>
            <a:endParaRPr/>
          </a:p>
        </p:txBody>
      </p:sp>
      <p:sp>
        <p:nvSpPr>
          <p:cNvPr id="159" name="Google Shape;159;p9"/>
          <p:cNvSpPr txBox="1"/>
          <p:nvPr/>
        </p:nvSpPr>
        <p:spPr>
          <a:xfrm>
            <a:off x="1185414" y="4809477"/>
            <a:ext cx="10731811" cy="584775"/>
          </a:xfrm>
          <a:prstGeom prst="rect">
            <a:avLst/>
          </a:prstGeom>
          <a:solidFill>
            <a:srgbClr val="ACB8CA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Контрольный этап (проверка и сравнение результатов).</a:t>
            </a:r>
            <a:endParaRPr b="1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9"/>
          <p:cNvSpPr/>
          <p:nvPr/>
        </p:nvSpPr>
        <p:spPr>
          <a:xfrm>
            <a:off x="1185413" y="5333513"/>
            <a:ext cx="10731811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Спустя 4 дня провожу маленький словарный диктант, где диктую все эти 6 слов вразнобой. А после анализирую.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9"/>
          <p:cNvSpPr/>
          <p:nvPr/>
        </p:nvSpPr>
        <p:spPr>
          <a:xfrm>
            <a:off x="1168100" y="3660123"/>
            <a:ext cx="10749124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Этот этап делю на две части и провожу с интервалом в несколько дней: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ru-RU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первая часть - заучивание слов механическим методом (традиционным подходом). 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ru-RU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вторая часть - заучивание слов приёмом «Ассоциативный ряд» (экспериментальный подход).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 p14:dur="1500">
    <p:split orient="vert"/>
  </p:transition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2024-01-13T20:39:34Z</dcterms:created>
  <dc:creator>User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2acfcee58b6c40ceb4f347ea3a52ceb7</vt:lpwstr>
  </property>
</Properties>
</file>